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4" r:id="rId5"/>
  </p:sldMasterIdLst>
  <p:notesMasterIdLst>
    <p:notesMasterId r:id="rId11"/>
  </p:notesMasterIdLst>
  <p:handoutMasterIdLst>
    <p:handoutMasterId r:id="rId12"/>
  </p:handoutMasterIdLst>
  <p:sldIdLst>
    <p:sldId id="270" r:id="rId6"/>
    <p:sldId id="258" r:id="rId7"/>
    <p:sldId id="259" r:id="rId8"/>
    <p:sldId id="261" r:id="rId9"/>
    <p:sldId id="257" r:id="rId10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6635"/>
    <a:srgbClr val="762123"/>
    <a:srgbClr val="EC821C"/>
    <a:srgbClr val="CBF5DC"/>
    <a:srgbClr val="93E9B6"/>
    <a:srgbClr val="F6C798"/>
    <a:srgbClr val="E49C9E"/>
    <a:srgbClr val="156834"/>
    <a:srgbClr val="DA787A"/>
    <a:srgbClr val="1567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854" autoAdjust="0"/>
    <p:restoredTop sz="93381" autoAdjust="0"/>
  </p:normalViewPr>
  <p:slideViewPr>
    <p:cSldViewPr>
      <p:cViewPr varScale="1">
        <p:scale>
          <a:sx n="116" d="100"/>
          <a:sy n="116" d="100"/>
        </p:scale>
        <p:origin x="2080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6/2/19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6/2/19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5DB3CD-82CE-4D61-A55F-4B85DC44DBC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592600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9.png"/><Relationship Id="rId4" Type="http://schemas.openxmlformats.org/officeDocument/2006/relationships/image" Target="../media/image7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cid:image001.png@01D16D8C.9C905A10" TargetMode="Externa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8.png"/><Relationship Id="rId5" Type="http://schemas.openxmlformats.org/officeDocument/2006/relationships/image" Target="../media/image2.png"/><Relationship Id="rId4" Type="http://schemas.openxmlformats.org/officeDocument/2006/relationships/image" Target="../media/image7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/>
              <a:t>Title of presentation here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/>
              <a:t>Name(s) of presenter(s)</a:t>
            </a:r>
            <a:br>
              <a:rPr lang="en-US" dirty="0"/>
            </a:br>
            <a:r>
              <a:rPr lang="en-US" dirty="0"/>
              <a:t>Organizational affiliation</a:t>
            </a:r>
            <a:br>
              <a:rPr lang="en-US" dirty="0"/>
            </a:br>
            <a:r>
              <a:rPr lang="en-US" dirty="0"/>
              <a:t>Event name, place and dates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>
                  <a:latin typeface="+mj-lt"/>
                </a:rPr>
                <a:t>The presentation has a Creative Commons </a:t>
              </a:r>
              <a:r>
                <a:rPr lang="en-US" sz="900" i="1" dirty="0" err="1">
                  <a:latin typeface="+mj-lt"/>
                </a:rPr>
                <a:t>licence</a:t>
              </a:r>
              <a:r>
                <a:rPr lang="en-US" sz="900" i="1" dirty="0">
                  <a:latin typeface="+mj-lt"/>
                </a:rPr>
                <a:t>. You are free to re-use or distribute this work, provided credit is given to ILRI.</a:t>
              </a:r>
              <a:endParaRPr lang="en-US" sz="900" dirty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/>
              <a:t>For graphs</a:t>
            </a:r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For charts use this style </a:t>
            </a:r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Insert picture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6" r:link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">
            <a:extLst>
              <a:ext uri="{FF2B5EF4-FFF2-40B4-BE49-F238E27FC236}">
                <a16:creationId xmlns:a16="http://schemas.microsoft.com/office/drawing/2014/main" id="{093D7771-5121-7B4D-9293-8C3CB8FA573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52400" y="1524000"/>
            <a:ext cx="8763000" cy="1371600"/>
          </a:xfrm>
        </p:spPr>
        <p:txBody>
          <a:bodyPr/>
          <a:lstStyle/>
          <a:p>
            <a:r>
              <a:rPr lang="en-US" sz="2800" b="1" dirty="0">
                <a:latin typeface="+mn-lt"/>
              </a:rPr>
              <a:t>Ghana - activity 4.3.1</a:t>
            </a:r>
            <a:endParaRPr lang="en-US" sz="2800" dirty="0">
              <a:latin typeface="+mn-lt"/>
            </a:endParaRPr>
          </a:p>
          <a:p>
            <a:r>
              <a:rPr lang="en-US" sz="2000" dirty="0">
                <a:latin typeface="+mn-lt"/>
              </a:rPr>
              <a:t>Monitor and report technologies and their associated beneficiaries or farmers exposed to the innovations using the tools developed by IFPRI 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391714B8-DA67-5245-8C32-5A9217158B6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360613" y="3581400"/>
            <a:ext cx="4575175" cy="1219200"/>
          </a:xfrm>
        </p:spPr>
        <p:txBody>
          <a:bodyPr/>
          <a:lstStyle/>
          <a:p>
            <a:r>
              <a:rPr lang="en-US" sz="1800" dirty="0">
                <a:latin typeface="+mn-lt"/>
              </a:rPr>
              <a:t>Jeroen Groot</a:t>
            </a:r>
          </a:p>
          <a:p>
            <a:r>
              <a:rPr lang="en-US" sz="1800" dirty="0">
                <a:latin typeface="+mn-lt"/>
              </a:rPr>
              <a:t>Wageningen University &amp; Research</a:t>
            </a:r>
          </a:p>
        </p:txBody>
      </p:sp>
    </p:spTree>
    <p:extLst>
      <p:ext uri="{BB962C8B-B14F-4D97-AF65-F5344CB8AC3E}">
        <p14:creationId xmlns:p14="http://schemas.microsoft.com/office/powerpoint/2010/main" val="9072239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D8F5806B-494D-3E4F-91E8-63E95D34FD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6896875"/>
              </p:ext>
            </p:extLst>
          </p:nvPr>
        </p:nvGraphicFramePr>
        <p:xfrm>
          <a:off x="381000" y="1447800"/>
          <a:ext cx="8305801" cy="51029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4983">
                  <a:extLst>
                    <a:ext uri="{9D8B030D-6E8A-4147-A177-3AD203B41FA5}">
                      <a16:colId xmlns:a16="http://schemas.microsoft.com/office/drawing/2014/main" val="646009280"/>
                    </a:ext>
                  </a:extLst>
                </a:gridCol>
                <a:gridCol w="622935">
                  <a:extLst>
                    <a:ext uri="{9D8B030D-6E8A-4147-A177-3AD203B41FA5}">
                      <a16:colId xmlns:a16="http://schemas.microsoft.com/office/drawing/2014/main" val="1650091306"/>
                    </a:ext>
                  </a:extLst>
                </a:gridCol>
                <a:gridCol w="2958941">
                  <a:extLst>
                    <a:ext uri="{9D8B030D-6E8A-4147-A177-3AD203B41FA5}">
                      <a16:colId xmlns:a16="http://schemas.microsoft.com/office/drawing/2014/main" val="100015059"/>
                    </a:ext>
                  </a:extLst>
                </a:gridCol>
                <a:gridCol w="190342">
                  <a:extLst>
                    <a:ext uri="{9D8B030D-6E8A-4147-A177-3AD203B41FA5}">
                      <a16:colId xmlns:a16="http://schemas.microsoft.com/office/drawing/2014/main" val="456250825"/>
                    </a:ext>
                  </a:extLst>
                </a:gridCol>
                <a:gridCol w="2768600">
                  <a:extLst>
                    <a:ext uri="{9D8B030D-6E8A-4147-A177-3AD203B41FA5}">
                      <a16:colId xmlns:a16="http://schemas.microsoft.com/office/drawing/2014/main" val="1587143714"/>
                    </a:ext>
                  </a:extLst>
                </a:gridCol>
              </a:tblGrid>
              <a:tr h="438980">
                <a:tc gridSpan="2">
                  <a:txBody>
                    <a:bodyPr/>
                    <a:lstStyle/>
                    <a:p>
                      <a:r>
                        <a:rPr lang="en-US" sz="1200" dirty="0"/>
                        <a:t>Outcome no. 4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Output no. 4.3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200" dirty="0"/>
                        <a:t>Activity no. 4.3.1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5229905"/>
                  </a:ext>
                </a:extLst>
              </a:tr>
              <a:tr h="438980">
                <a:tc>
                  <a:txBody>
                    <a:bodyPr/>
                    <a:lstStyle/>
                    <a:p>
                      <a:r>
                        <a:rPr lang="en-US" sz="1200" b="1" dirty="0"/>
                        <a:t>Sub-activity title 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200" dirty="0"/>
                        <a:t>GH431-18: Matching agricultural technologies to farms and their context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160256"/>
                  </a:ext>
                </a:extLst>
              </a:tr>
              <a:tr h="541209">
                <a:tc>
                  <a:txBody>
                    <a:bodyPr/>
                    <a:lstStyle/>
                    <a:p>
                      <a:r>
                        <a:rPr lang="en-US" sz="1200" b="1" dirty="0"/>
                        <a:t>Location/sites </a:t>
                      </a:r>
                    </a:p>
                    <a:p>
                      <a:r>
                        <a:rPr lang="en-US" sz="1200" b="1" dirty="0"/>
                        <a:t>for sub-activity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200" dirty="0"/>
                        <a:t>Ghana (NR, UE, UW), potentially Mali</a:t>
                      </a:r>
                    </a:p>
                    <a:p>
                      <a:r>
                        <a:rPr lang="en-US" sz="1200" dirty="0"/>
                        <a:t>(and in ESA: Tanzania, Malawi)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2296291"/>
                  </a:ext>
                </a:extLst>
              </a:tr>
              <a:tr h="541209">
                <a:tc>
                  <a:txBody>
                    <a:bodyPr/>
                    <a:lstStyle/>
                    <a:p>
                      <a:r>
                        <a:rPr lang="en-US" sz="1200" b="1" dirty="0"/>
                        <a:t>Implementation timeframe (start/end date)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200" dirty="0"/>
                        <a:t>September 2018 – October 2019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465395"/>
                  </a:ext>
                </a:extLst>
              </a:tr>
              <a:tr h="438980">
                <a:tc>
                  <a:txBody>
                    <a:bodyPr/>
                    <a:lstStyle/>
                    <a:p>
                      <a:r>
                        <a:rPr lang="en-US" sz="1200" b="1" dirty="0"/>
                        <a:t>Deliverables achieved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/>
                        <a:t>Report (due August 31</a:t>
                      </a:r>
                      <a:r>
                        <a:rPr lang="en-US" sz="1200" baseline="30000" dirty="0"/>
                        <a:t>st</a:t>
                      </a:r>
                      <a:r>
                        <a:rPr lang="en-US" sz="1200" dirty="0"/>
                        <a:t>, 2019)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/>
                        <a:t>Integrated dataset (Sept. 2019)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 startAt="4"/>
                      </a:pP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7860269"/>
                  </a:ext>
                </a:extLst>
              </a:tr>
              <a:tr h="757692">
                <a:tc>
                  <a:txBody>
                    <a:bodyPr/>
                    <a:lstStyle/>
                    <a:p>
                      <a:r>
                        <a:rPr lang="en-US" sz="1200" b="1" dirty="0"/>
                        <a:t>S.I. domain and indicators for which data was collected – indicate metric and scale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/>
                        <a:t>Builds on existing data, supports scaling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 startAt="4"/>
                      </a:pP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9533273"/>
                  </a:ext>
                </a:extLst>
              </a:tr>
              <a:tr h="757692">
                <a:tc>
                  <a:txBody>
                    <a:bodyPr/>
                    <a:lstStyle/>
                    <a:p>
                      <a:r>
                        <a:rPr lang="en-US" sz="1200" b="1" dirty="0"/>
                        <a:t>Research team involved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/>
                        <a:t>Jean-Marc </a:t>
                      </a:r>
                      <a:r>
                        <a:rPr lang="en-US" sz="1200" dirty="0" err="1"/>
                        <a:t>Delore</a:t>
                      </a:r>
                      <a:r>
                        <a:rPr lang="en-US" sz="1200" dirty="0"/>
                        <a:t> (WUR student)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/>
                        <a:t>Francis Muthoni (IITA)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/>
                        <a:t>Carlo </a:t>
                      </a:r>
                      <a:r>
                        <a:rPr lang="en-US" sz="1200" dirty="0" err="1"/>
                        <a:t>Azzarri</a:t>
                      </a:r>
                      <a:r>
                        <a:rPr lang="en-US" sz="1200" dirty="0"/>
                        <a:t> (IFPRI)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dirty="0"/>
                        <a:t>Lieven </a:t>
                      </a:r>
                      <a:r>
                        <a:rPr lang="en-US" sz="1200" dirty="0" err="1"/>
                        <a:t>Claessens</a:t>
                      </a:r>
                      <a:r>
                        <a:rPr lang="en-US" sz="1200" dirty="0"/>
                        <a:t> (IITA)</a:t>
                      </a:r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dirty="0" err="1"/>
                        <a:t>Beliyou</a:t>
                      </a:r>
                      <a:r>
                        <a:rPr lang="en-US" sz="1200" dirty="0"/>
                        <a:t> Haile (IFPRI)</a:t>
                      </a:r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dirty="0"/>
                        <a:t>Jeroen Groot (WUR)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2771777"/>
                  </a:ext>
                </a:extLst>
              </a:tr>
              <a:tr h="75769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/>
                        <a:t>Farming systems research perspective (how this work was interacted with other sub-activities)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/>
                        <a:t>Links farm/household data to biophysical and socio-economic contextual conditions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 startAt="4"/>
                      </a:pP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2717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310994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">
            <a:extLst>
              <a:ext uri="{FF2B5EF4-FFF2-40B4-BE49-F238E27FC236}">
                <a16:creationId xmlns:a16="http://schemas.microsoft.com/office/drawing/2014/main" id="{D30C3052-B1F8-8E49-8FD3-2304F0BABBE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33400" y="1447800"/>
            <a:ext cx="7772400" cy="838200"/>
          </a:xfrm>
        </p:spPr>
        <p:txBody>
          <a:bodyPr/>
          <a:lstStyle/>
          <a:p>
            <a:r>
              <a:rPr lang="en-US" sz="2400" dirty="0">
                <a:latin typeface="+mn-lt"/>
              </a:rPr>
              <a:t>Integrative approach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BD65CE6-0616-B746-9B7C-6BCC3FB98857}"/>
              </a:ext>
            </a:extLst>
          </p:cNvPr>
          <p:cNvSpPr txBox="1"/>
          <p:nvPr/>
        </p:nvSpPr>
        <p:spPr>
          <a:xfrm>
            <a:off x="914401" y="2209800"/>
            <a:ext cx="7620000" cy="32766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GIS database (1 km</a:t>
            </a:r>
            <a:r>
              <a:rPr lang="en-US" baseline="30000" dirty="0"/>
              <a:t>2</a:t>
            </a:r>
            <a:r>
              <a:rPr lang="en-US" dirty="0"/>
              <a:t> resolution) for recommendation domains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Biophysical conditions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Socio-economic features</a:t>
            </a:r>
          </a:p>
          <a:p>
            <a:r>
              <a:rPr lang="en-US" dirty="0">
                <a:sym typeface="Wingdings" pitchFamily="2" charset="2"/>
              </a:rPr>
              <a:t>	 select 10-15 grid cells per case study with multiple AR farmers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ARBES databases for farm/household features in selected grid cells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Implementation of technologies on selected farms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Results in: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Probabilities of suitability of technologies per farm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Identification of hotspots for extension and business development</a:t>
            </a:r>
          </a:p>
        </p:txBody>
      </p:sp>
    </p:spTree>
    <p:extLst>
      <p:ext uri="{BB962C8B-B14F-4D97-AF65-F5344CB8AC3E}">
        <p14:creationId xmlns:p14="http://schemas.microsoft.com/office/powerpoint/2010/main" val="30868318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">
            <a:extLst>
              <a:ext uri="{FF2B5EF4-FFF2-40B4-BE49-F238E27FC236}">
                <a16:creationId xmlns:a16="http://schemas.microsoft.com/office/drawing/2014/main" id="{D30C3052-B1F8-8E49-8FD3-2304F0BABBE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33400" y="1447800"/>
            <a:ext cx="7772400" cy="838200"/>
          </a:xfrm>
        </p:spPr>
        <p:txBody>
          <a:bodyPr/>
          <a:lstStyle/>
          <a:p>
            <a:r>
              <a:rPr lang="en-US" sz="2400" dirty="0">
                <a:latin typeface="+mn-lt"/>
              </a:rPr>
              <a:t>Final vision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B4E8A1D-BCB0-6A44-9B23-23FFE09B05F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3000" y="1907906"/>
            <a:ext cx="7162800" cy="4797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60469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75891" y="1905000"/>
            <a:ext cx="76200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rgbClr val="156834"/>
                </a:solidFill>
                <a:latin typeface="Gill Sans" pitchFamily="34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58501988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 RISING presentation_templat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5" id="{B7572A97-F6F0-D241-99AD-81B164C75392}" vid="{B71C4711-9970-464C-BE92-AF95AC7E76C3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5" id="{B7572A97-F6F0-D241-99AD-81B164C75392}" vid="{35B6F308-29BA-1E43-A35F-D76411067678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151CC3285AB44A726E4FF20DF659B" ma:contentTypeVersion="2" ma:contentTypeDescription="Create a new document." ma:contentTypeScope="" ma:versionID="fca73bb26319a383f0ca6a4bffdc501e">
  <xsd:schema xmlns:xsd="http://www.w3.org/2001/XMLSchema" xmlns:xs="http://www.w3.org/2001/XMLSchema" xmlns:p="http://schemas.microsoft.com/office/2006/metadata/properties" xmlns:ns2="9f5e9607-a28b-487e-b093-da60e75ee109" targetNamespace="http://schemas.microsoft.com/office/2006/metadata/properties" ma:root="true" ma:fieldsID="eff026812a92945e04c02a7a0b9b476f" ns2:_="">
    <xsd:import namespace="9f5e9607-a28b-487e-b093-da60e75ee10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3E26CE0-AB66-4F91-BD00-58CA3546E3E5}">
  <ds:schemaRefs>
    <ds:schemaRef ds:uri="http://www.w3.org/XML/1998/namespace"/>
    <ds:schemaRef ds:uri="http://schemas.microsoft.com/office/2006/metadata/properties"/>
    <ds:schemaRef ds:uri="http://purl.org/dc/elements/1.1/"/>
    <ds:schemaRef ds:uri="http://schemas.microsoft.com/office/2006/documentManagement/types"/>
    <ds:schemaRef ds:uri="http://purl.org/dc/dcmitype/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9f5e9607-a28b-487e-b093-da60e75ee109"/>
  </ds:schemaRefs>
</ds:datastoreItem>
</file>

<file path=customXml/itemProps2.xml><?xml version="1.0" encoding="utf-8"?>
<ds:datastoreItem xmlns:ds="http://schemas.openxmlformats.org/officeDocument/2006/customXml" ds:itemID="{15851436-67EF-41C7-86D1-3904960B830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F0FE609-6AC4-4983-BBB6-959006EDF3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5e9607-a28b-487e-b093-da60e75ee1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Africa RISING presentation_template</Template>
  <TotalTime>125</TotalTime>
  <Words>212</Words>
  <Application>Microsoft Macintosh PowerPoint</Application>
  <PresentationFormat>On-screen Show (4:3)</PresentationFormat>
  <Paragraphs>45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Gill Sans</vt:lpstr>
      <vt:lpstr>Wingdings</vt:lpstr>
      <vt:lpstr>Africa RISING presentation_template</vt:lpstr>
      <vt:lpstr>1_Custom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Jonathan Odhong', IITA</dc:creator>
  <cp:lastModifiedBy>Jonathan Odhong', IITA</cp:lastModifiedBy>
  <cp:revision>26</cp:revision>
  <cp:lastPrinted>2011-10-06T11:45:23Z</cp:lastPrinted>
  <dcterms:created xsi:type="dcterms:W3CDTF">2018-05-19T10:21:56Z</dcterms:created>
  <dcterms:modified xsi:type="dcterms:W3CDTF">2019-06-02T07:02:19Z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0x010100289151CC3285AB44A726E4FF20DF659B</vt:lpwstr>
  </property>
</Properties>
</file>